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https://app1.118.175.208.163.nip.io/kpi-rasi/#executive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https://app1.118.175.208.163.nip.io/kpi-rasi/#executive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https://app1.118.175.208.163.nip.io/kpi-rasi/#executive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https://app1.118.175.208.163.nip.io/kpi-rasi/#history-dashboard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https://app1.118.175.208.163.nip.io/kpi-rasi/#kpi-management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https://app1.118.175.208.163.nip.io/kpi-rasi/#entry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https://app1.118.175.208.163.nip.io/kpi-rasi/#analytics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https://app1.118.175.208.163.nip.io/kpi-rasi/#alerts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https://app1.118.175.208.163.nip.io/kpi-rasi/#reports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https://app1.118.175.208.163.nip.io/kpi-rasi/#users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https://app1.118.175.208.163.nip.io/kpi-rasi/ (accessed 2026-08-06; live interface and screenshot)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172.17.253.253/kpi-ras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203.157.195.253/it/webV2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21A8EF-B6A6-4CE5-86CD-F807929BFAAF}"/>
              </a:ext>
            </a:extLst>
          </p:cNvPr>
          <p:cNvSpPr>
            <a:spLocks noGrp="1"/>
          </p:cNvSpPr>
          <p:nvPr/>
        </p:nvSpPr>
        <p:spPr>
          <a:xfrm>
            <a:off x="400050" y="400050"/>
            <a:ext cx="723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HOSPITAL KPI DASHBOARD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A6F955-BD83-4EAB-9459-66AD27F10E38}"/>
              </a:ext>
            </a:extLst>
          </p:cNvPr>
          <p:cNvSpPr>
            <a:spLocks noGrp="1"/>
          </p:cNvSpPr>
          <p:nvPr/>
        </p:nvSpPr>
        <p:spPr>
          <a:xfrm>
            <a:off x="400050" y="1562100"/>
            <a:ext cx="94297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54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5400" b="1" dirty="0" err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คู่มือการใช้งาน</a:t>
            </a:r>
            <a:endParaRPr sz="5400" b="1" dirty="0">
              <a:solidFill>
                <a:srgbClr val="101820"/>
              </a:solidFill>
              <a:latin typeface="Tahoma"/>
              <a:ea typeface="Tahoma"/>
              <a:cs typeface="Tahoma"/>
            </a:endParaRPr>
          </a:p>
          <a:p>
            <a:pPr algn="l">
              <a:defRPr sz="54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5400" b="1" dirty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KPI-RASI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19B74D-9355-4E6D-B935-C501100108B4}"/>
              </a:ext>
            </a:extLst>
          </p:cNvPr>
          <p:cNvSpPr>
            <a:spLocks noGrp="1"/>
          </p:cNvSpPr>
          <p:nvPr/>
        </p:nvSpPr>
        <p:spPr>
          <a:xfrm>
            <a:off x="400050" y="4762500"/>
            <a:ext cx="8191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210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ขั้นตอนตั้งแต่เข้าสู่ระบบ สร้าง KPI บันทึกผล ไปจนถึงออกรายงาน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BFB3D-A5CF-40A7-9580-EAF8683EA12C}"/>
              </a:ext>
            </a:extLst>
          </p:cNvPr>
          <p:cNvSpPr>
            <a:spLocks noGrp="1"/>
          </p:cNvSpPr>
          <p:nvPr/>
        </p:nvSpPr>
        <p:spPr>
          <a:xfrm>
            <a:off x="400050" y="598170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โรงพยาบาลราษีไศล  •  ฉบับสำรวจระบบ 6 สิงหาคม 2569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E2EDCF-D2E9-4CFD-9545-A7D8787FDF7E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228600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AC52A9-9FA2-4933-856B-86B01F7E8EDB}"/>
              </a:ext>
            </a:extLst>
          </p:cNvPr>
          <p:cNvSpPr>
            <a:spLocks noGrp="1"/>
          </p:cNvSpPr>
          <p:nvPr/>
        </p:nvSpPr>
        <p:spPr>
          <a:xfrm>
            <a:off x="10287000" y="1695450"/>
            <a:ext cx="1524000" cy="2952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36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STEP</a:t>
            </a:r>
          </a:p>
          <a:p>
            <a:pPr algn="l">
              <a:defRPr sz="36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36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BY</a:t>
            </a:r>
          </a:p>
          <a:p>
            <a:pPr algn="l">
              <a:defRPr sz="36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36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STEP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D58750-3192-72B6-F578-C10BA795C25D}"/>
              </a:ext>
            </a:extLst>
          </p:cNvPr>
          <p:cNvSpPr txBox="1"/>
          <p:nvPr/>
        </p:nvSpPr>
        <p:spPr>
          <a:xfrm>
            <a:off x="540055" y="3546633"/>
            <a:ext cx="70989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chemeClr val="accent6">
                    <a:lumMod val="75000"/>
                  </a:schemeClr>
                </a:solidFill>
              </a:rPr>
              <a:t>พัฒนาโดย  นิคม สันโสภา กลุ่มงานสุขภาพดิจิทัล โทร.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347</a:t>
            </a:r>
          </a:p>
          <a:p>
            <a:r>
              <a:rPr lang="th-TH" dirty="0"/>
              <a:t>เข้าใช้งาน ผ่าน </a:t>
            </a:r>
            <a:r>
              <a:rPr lang="en-US" dirty="0"/>
              <a:t>URL  </a:t>
            </a:r>
            <a:r>
              <a:rPr lang="th-TH" dirty="0"/>
              <a:t>    ภายใน</a:t>
            </a:r>
            <a:r>
              <a:rPr lang="en-US" dirty="0"/>
              <a:t> </a:t>
            </a:r>
            <a:r>
              <a:rPr lang="th-TH" dirty="0"/>
              <a:t> </a:t>
            </a:r>
            <a:r>
              <a:rPr lang="en-US" dirty="0">
                <a:hlinkClick r:id="rId3"/>
              </a:rPr>
              <a:t>http://172.17.253.253/kpi-rasi/</a:t>
            </a:r>
            <a:endParaRPr lang="th-TH" dirty="0"/>
          </a:p>
          <a:p>
            <a:r>
              <a:rPr lang="en-US" dirty="0"/>
              <a:t>                                   </a:t>
            </a:r>
            <a:r>
              <a:rPr lang="th-TH" dirty="0"/>
              <a:t>ภายนอก 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http://</a:t>
            </a:r>
            <a:r>
              <a:rPr lang="th-TH" dirty="0">
                <a:hlinkClick r:id="rId4"/>
              </a:rPr>
              <a:t>/</a:t>
            </a:r>
            <a:r>
              <a:rPr lang="en-US" dirty="0">
                <a:hlinkClick r:id="rId4"/>
              </a:rPr>
              <a:t>203.157.195.253/</a:t>
            </a:r>
            <a:r>
              <a:rPr lang="en-US" dirty="0" err="1">
                <a:hlinkClick r:id="rId4"/>
              </a:rPr>
              <a:t>kpi-rasi</a:t>
            </a:r>
            <a:r>
              <a:rPr lang="en-US" dirty="0">
                <a:hlinkClick r:id="rId4"/>
              </a:rPr>
              <a:t>/</a:t>
            </a:r>
            <a:endParaRPr lang="en-US" dirty="0"/>
          </a:p>
          <a:p>
            <a:r>
              <a:rPr lang="en-US" dirty="0"/>
              <a:t>                                                   https://app1.118.175.208.163.nip.io/kpi-rasi/</a:t>
            </a:r>
            <a:endParaRPr lang="th-TH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5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E41F410-232B-403E-9ACA-32FBA85E96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90684D-5CB8-46E1-8648-BDA78D3EC9B0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เส้นทางใช้งานหลัก: 6 ช่วงงานต่อเนื่อง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C4299E-0087-4DCF-A391-6879731175F8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9BFD87-C56F-485B-8418-B53E09BBF25E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3358FE-DB9F-4E69-8437-613DA9F36259}"/>
              </a:ext>
            </a:extLst>
          </p:cNvPr>
          <p:cNvSpPr>
            <a:spLocks noGrp="1"/>
          </p:cNvSpPr>
          <p:nvPr/>
        </p:nvSpPr>
        <p:spPr>
          <a:xfrm>
            <a:off x="400050" y="1485900"/>
            <a:ext cx="800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BBB9E9-C73F-497A-B58A-AFCA074DE207}"/>
              </a:ext>
            </a:extLst>
          </p:cNvPr>
          <p:cNvSpPr>
            <a:spLocks noGrp="1"/>
          </p:cNvSpPr>
          <p:nvPr/>
        </p:nvSpPr>
        <p:spPr>
          <a:xfrm>
            <a:off x="1409700" y="1485900"/>
            <a:ext cx="3333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เข้าสู่ระบบ / สมัครสมาชิก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375FAD-6E48-4E13-B1B2-E52B7E4D96A4}"/>
              </a:ext>
            </a:extLst>
          </p:cNvPr>
          <p:cNvSpPr>
            <a:spLocks noGrp="1"/>
          </p:cNvSpPr>
          <p:nvPr/>
        </p:nvSpPr>
        <p:spPr>
          <a:xfrm>
            <a:off x="4953000" y="1485900"/>
            <a:ext cx="68389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ยืนยันตัวตนและรอ Admin อนุมัติเมื่อสมัครใหม่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824411-5CEE-4B3B-B454-8D0CE6823AFF}"/>
              </a:ext>
            </a:extLst>
          </p:cNvPr>
          <p:cNvSpPr>
            <a:spLocks noGrp="1"/>
          </p:cNvSpPr>
          <p:nvPr/>
        </p:nvSpPr>
        <p:spPr>
          <a:xfrm>
            <a:off x="400050" y="2124075"/>
            <a:ext cx="11391900" cy="9525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43C5A4-8CC8-4762-B1A6-F688161E1FCA}"/>
              </a:ext>
            </a:extLst>
          </p:cNvPr>
          <p:cNvSpPr>
            <a:spLocks noGrp="1"/>
          </p:cNvSpPr>
          <p:nvPr/>
        </p:nvSpPr>
        <p:spPr>
          <a:xfrm>
            <a:off x="400050" y="2266950"/>
            <a:ext cx="800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76D73F-0108-46F9-8398-F2968A84B397}"/>
              </a:ext>
            </a:extLst>
          </p:cNvPr>
          <p:cNvSpPr>
            <a:spLocks noGrp="1"/>
          </p:cNvSpPr>
          <p:nvPr/>
        </p:nvSpPr>
        <p:spPr>
          <a:xfrm>
            <a:off x="1409700" y="2266950"/>
            <a:ext cx="3333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ดูภาพรวม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51CD69-D8D3-419E-955C-A19C8C22CCCB}"/>
              </a:ext>
            </a:extLst>
          </p:cNvPr>
          <p:cNvSpPr>
            <a:spLocks noGrp="1"/>
          </p:cNvSpPr>
          <p:nvPr/>
        </p:nvSpPr>
        <p:spPr>
          <a:xfrm>
            <a:off x="4953000" y="2266950"/>
            <a:ext cx="68389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เลือกหน่วยงานและปี แล้วอ่านสถานะ KPI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6F29C3-11BF-4C15-9EAA-BA1DB1FE1D4A}"/>
              </a:ext>
            </a:extLst>
          </p:cNvPr>
          <p:cNvSpPr>
            <a:spLocks noGrp="1"/>
          </p:cNvSpPr>
          <p:nvPr/>
        </p:nvSpPr>
        <p:spPr>
          <a:xfrm>
            <a:off x="400050" y="2905125"/>
            <a:ext cx="11391900" cy="9525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316A60-5BCB-42D3-8FEB-E904DEC1E0D1}"/>
              </a:ext>
            </a:extLst>
          </p:cNvPr>
          <p:cNvSpPr>
            <a:spLocks noGrp="1"/>
          </p:cNvSpPr>
          <p:nvPr/>
        </p:nvSpPr>
        <p:spPr>
          <a:xfrm>
            <a:off x="400050" y="3048000"/>
            <a:ext cx="800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30D02A-395B-4D53-A160-1C1981CD532B}"/>
              </a:ext>
            </a:extLst>
          </p:cNvPr>
          <p:cNvSpPr>
            <a:spLocks noGrp="1"/>
          </p:cNvSpPr>
          <p:nvPr/>
        </p:nvSpPr>
        <p:spPr>
          <a:xfrm>
            <a:off x="1409700" y="3048000"/>
            <a:ext cx="3333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สร้าง KPI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379600-2334-4CF1-A5CB-E06F37402F85}"/>
              </a:ext>
            </a:extLst>
          </p:cNvPr>
          <p:cNvSpPr>
            <a:spLocks noGrp="1"/>
          </p:cNvSpPr>
          <p:nvPr/>
        </p:nvSpPr>
        <p:spPr>
          <a:xfrm>
            <a:off x="4953000" y="3048000"/>
            <a:ext cx="68389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กำหนดเป้าหมาย หน่วยวัด สูตร และผู้รับผิดชอบ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E2118D-07C6-4130-9897-5959C5334EDA}"/>
              </a:ext>
            </a:extLst>
          </p:cNvPr>
          <p:cNvSpPr>
            <a:spLocks noGrp="1"/>
          </p:cNvSpPr>
          <p:nvPr/>
        </p:nvSpPr>
        <p:spPr>
          <a:xfrm>
            <a:off x="400050" y="3686175"/>
            <a:ext cx="11391900" cy="9525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BEDACD-6A8D-4C41-AD4A-4C235B95A922}"/>
              </a:ext>
            </a:extLst>
          </p:cNvPr>
          <p:cNvSpPr>
            <a:spLocks noGrp="1"/>
          </p:cNvSpPr>
          <p:nvPr/>
        </p:nvSpPr>
        <p:spPr>
          <a:xfrm>
            <a:off x="400050" y="3829050"/>
            <a:ext cx="800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7D86FB-38F0-4A4C-B8EE-F3DEAE0638CB}"/>
              </a:ext>
            </a:extLst>
          </p:cNvPr>
          <p:cNvSpPr>
            <a:spLocks noGrp="1"/>
          </p:cNvSpPr>
          <p:nvPr/>
        </p:nvSpPr>
        <p:spPr>
          <a:xfrm>
            <a:off x="1409700" y="3829050"/>
            <a:ext cx="3333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บันทึกผลรายเดือน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AF4815-1259-4598-8E70-D1F4DE15A7F5}"/>
              </a:ext>
            </a:extLst>
          </p:cNvPr>
          <p:cNvSpPr>
            <a:spLocks noGrp="1"/>
          </p:cNvSpPr>
          <p:nvPr/>
        </p:nvSpPr>
        <p:spPr>
          <a:xfrm>
            <a:off x="4953000" y="3829050"/>
            <a:ext cx="68389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กรอก Actual Value แนบหลักฐาน และบันทึกหมายเหตุ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58C1C9-FFA2-4D13-9955-D7EE383D81EE}"/>
              </a:ext>
            </a:extLst>
          </p:cNvPr>
          <p:cNvSpPr>
            <a:spLocks noGrp="1"/>
          </p:cNvSpPr>
          <p:nvPr/>
        </p:nvSpPr>
        <p:spPr>
          <a:xfrm>
            <a:off x="400050" y="4467225"/>
            <a:ext cx="11391900" cy="9525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D535E3-D2F9-4E8D-9FCE-17583769384C}"/>
              </a:ext>
            </a:extLst>
          </p:cNvPr>
          <p:cNvSpPr>
            <a:spLocks noGrp="1"/>
          </p:cNvSpPr>
          <p:nvPr/>
        </p:nvSpPr>
        <p:spPr>
          <a:xfrm>
            <a:off x="400050" y="4610100"/>
            <a:ext cx="800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05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41A627C-53F0-48FB-B367-883FA67D58F2}"/>
              </a:ext>
            </a:extLst>
          </p:cNvPr>
          <p:cNvSpPr>
            <a:spLocks noGrp="1"/>
          </p:cNvSpPr>
          <p:nvPr/>
        </p:nvSpPr>
        <p:spPr>
          <a:xfrm>
            <a:off x="1409700" y="4610100"/>
            <a:ext cx="3333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วิเคราะห์และแจ้งเตือน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A2159D-E4C3-4DEA-9902-FD0DDBA53E3F}"/>
              </a:ext>
            </a:extLst>
          </p:cNvPr>
          <p:cNvSpPr>
            <a:spLocks noGrp="1"/>
          </p:cNvSpPr>
          <p:nvPr/>
        </p:nvSpPr>
        <p:spPr>
          <a:xfrm>
            <a:off x="4953000" y="4610100"/>
            <a:ext cx="68389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เปรียบเทียบหน่วยงาน ตรวจความเสี่ยง และใช้ Endpoint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FD6D39-66FB-4B5A-9113-30D5B03C991E}"/>
              </a:ext>
            </a:extLst>
          </p:cNvPr>
          <p:cNvSpPr>
            <a:spLocks noGrp="1"/>
          </p:cNvSpPr>
          <p:nvPr/>
        </p:nvSpPr>
        <p:spPr>
          <a:xfrm>
            <a:off x="400050" y="5248275"/>
            <a:ext cx="11391900" cy="9525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DE36E3-E3CD-4D57-ABBD-D764FD3046CC}"/>
              </a:ext>
            </a:extLst>
          </p:cNvPr>
          <p:cNvSpPr>
            <a:spLocks noGrp="1"/>
          </p:cNvSpPr>
          <p:nvPr/>
        </p:nvSpPr>
        <p:spPr>
          <a:xfrm>
            <a:off x="400050" y="5391150"/>
            <a:ext cx="800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06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BEBF58-B6DF-47BC-ACC4-C1B15DB323EF}"/>
              </a:ext>
            </a:extLst>
          </p:cNvPr>
          <p:cNvSpPr>
            <a:spLocks noGrp="1"/>
          </p:cNvSpPr>
          <p:nvPr/>
        </p:nvSpPr>
        <p:spPr>
          <a:xfrm>
            <a:off x="1409700" y="5391150"/>
            <a:ext cx="3333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รายงานและกำกับสิทธิ์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E05FAF9-8B84-4547-AA37-805FDE4D3AAF}"/>
              </a:ext>
            </a:extLst>
          </p:cNvPr>
          <p:cNvSpPr>
            <a:spLocks noGrp="1"/>
          </p:cNvSpPr>
          <p:nvPr/>
        </p:nvSpPr>
        <p:spPr>
          <a:xfrm>
            <a:off x="4953000" y="5391150"/>
            <a:ext cx="68389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ส่งออก PDF/Excel และตรวจประวัติผู้ใช้งาน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8A6A29-6D70-4019-9A2A-60A45AD8DC91}"/>
              </a:ext>
            </a:extLst>
          </p:cNvPr>
          <p:cNvSpPr>
            <a:spLocks noGrp="1"/>
          </p:cNvSpPr>
          <p:nvPr/>
        </p:nvSpPr>
        <p:spPr>
          <a:xfrm>
            <a:off x="400050" y="6029325"/>
            <a:ext cx="11391900" cy="9525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2260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3BE3987-5190-4ADF-A575-67D0AFA259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54DA41-74AE-4B02-9B29-709D11409D13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Step 1 — เข้าสู่ระบบด้วยอีเมลและรหัสผ่าน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3AA4E8-12F7-4E37-9258-990B30B5BA1C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8F92B8-16D3-4363-9F65-C5C2C53F77EB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A79F6B-ABE9-4BC0-9F74-77DFAF89E66F}"/>
              </a:ext>
            </a:extLst>
          </p:cNvPr>
          <p:cNvSpPr>
            <a:spLocks noGrp="1"/>
          </p:cNvSpPr>
          <p:nvPr/>
        </p:nvSpPr>
        <p:spPr>
          <a:xfrm>
            <a:off x="400050" y="1390650"/>
            <a:ext cx="3524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ACCOUNT ACCESS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42E63-B8FF-4A1F-9658-1EF3DC2B4640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3524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เริ่มจากปุ่ม Sign in ที่ด้านบนของหน้า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D9EF9-52D2-46C7-A656-72B2DC387B7B}"/>
              </a:ext>
            </a:extLst>
          </p:cNvPr>
          <p:cNvSpPr>
            <a:spLocks noGrp="1"/>
          </p:cNvSpPr>
          <p:nvPr/>
        </p:nvSpPr>
        <p:spPr>
          <a:xfrm>
            <a:off x="4000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029F25-EEC4-422C-B70E-3B21794950AC}"/>
              </a:ext>
            </a:extLst>
          </p:cNvPr>
          <p:cNvSpPr>
            <a:spLocks noGrp="1"/>
          </p:cNvSpPr>
          <p:nvPr/>
        </p:nvSpPr>
        <p:spPr>
          <a:xfrm>
            <a:off x="952500" y="277177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กด Sign 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043661-767B-4D56-A6C1-D79A4BA61C68}"/>
              </a:ext>
            </a:extLst>
          </p:cNvPr>
          <p:cNvSpPr>
            <a:spLocks noGrp="1"/>
          </p:cNvSpPr>
          <p:nvPr/>
        </p:nvSpPr>
        <p:spPr>
          <a:xfrm>
            <a:off x="4000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0917B3-C722-444F-94A9-9779F0C174A8}"/>
              </a:ext>
            </a:extLst>
          </p:cNvPr>
          <p:cNvSpPr>
            <a:spLocks noGrp="1"/>
          </p:cNvSpPr>
          <p:nvPr/>
        </p:nvSpPr>
        <p:spPr>
          <a:xfrm>
            <a:off x="952500" y="340995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กรอก Email และ Password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30FC9A-AAD3-4E7E-8EBB-C01A03FE447F}"/>
              </a:ext>
            </a:extLst>
          </p:cNvPr>
          <p:cNvSpPr>
            <a:spLocks noGrp="1"/>
          </p:cNvSpPr>
          <p:nvPr/>
        </p:nvSpPr>
        <p:spPr>
          <a:xfrm>
            <a:off x="4000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BB1C01-635A-47D4-8F7A-BD38AFF9E8F0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กด “เข้าสู่ระบบ” แล้วตรวจชื่อ/บทบาทผู้ใช้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F7BE92-42A7-4900-85A1-6B3B467ADA4E}"/>
              </a:ext>
            </a:extLst>
          </p:cNvPr>
          <p:cNvSpPr>
            <a:spLocks noGrp="1"/>
          </p:cNvSpPr>
          <p:nvPr/>
        </p:nvSpPr>
        <p:spPr>
          <a:xfrm>
            <a:off x="400050" y="5467350"/>
            <a:ext cx="352425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51F63E-BFB5-468B-86EF-56E5CCA80834}"/>
              </a:ext>
            </a:extLst>
          </p:cNvPr>
          <p:cNvSpPr>
            <a:spLocks noGrp="1"/>
          </p:cNvSpPr>
          <p:nvPr/>
        </p:nvSpPr>
        <p:spPr>
          <a:xfrm>
            <a:off x="533400" y="5543550"/>
            <a:ext cx="32575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อย่าแชร์รหัสผ่านหรือข้อมูลเข้าสู่ระบบผ่านแชตหรือเอกสารคู่มือ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47D287-B31C-42D6-A91D-8AF89D7E0EE7}"/>
              </a:ext>
            </a:extLst>
          </p:cNvPr>
          <p:cNvSpPr>
            <a:spLocks noGrp="1"/>
          </p:cNvSpPr>
          <p:nvPr/>
        </p:nvSpPr>
        <p:spPr>
          <a:xfrm>
            <a:off x="4171950" y="1352550"/>
            <a:ext cx="76581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22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2CC604-B95C-47FF-839F-B74F7C00DC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F6A253-2F8A-4203-A581-3B1536174546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หากยังไม่มีบัญชี ให้ส่งคำขอสมัครสมาชิก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3C97F1-6032-4B78-96CF-0D05FF743FA9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2707AD-3305-4B9A-A7C4-DD3FF9EE3809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8F14C4-17AF-4F95-9DEE-E9DF4E36A920}"/>
              </a:ext>
            </a:extLst>
          </p:cNvPr>
          <p:cNvSpPr>
            <a:spLocks noGrp="1"/>
          </p:cNvSpPr>
          <p:nvPr/>
        </p:nvSpPr>
        <p:spPr>
          <a:xfrm>
            <a:off x="8134350" y="1390650"/>
            <a:ext cx="3657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NEW ACCOUNT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A86BB9-DB4E-449F-BA26-66958592F125}"/>
              </a:ext>
            </a:extLst>
          </p:cNvPr>
          <p:cNvSpPr>
            <a:spLocks noGrp="1"/>
          </p:cNvSpPr>
          <p:nvPr/>
        </p:nvSpPr>
        <p:spPr>
          <a:xfrm>
            <a:off x="8134350" y="1752600"/>
            <a:ext cx="3657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บัญชีใหม่ต้องรอ Admin ตรวจสอบก่อนใช้งาน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F9F04-5E15-45F6-BA40-5F118DAAE9AF}"/>
              </a:ext>
            </a:extLst>
          </p:cNvPr>
          <p:cNvSpPr>
            <a:spLocks noGrp="1"/>
          </p:cNvSpPr>
          <p:nvPr/>
        </p:nvSpPr>
        <p:spPr>
          <a:xfrm>
            <a:off x="81343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9B59D4-B86F-4B2B-8511-8ADAE0B2B65C}"/>
              </a:ext>
            </a:extLst>
          </p:cNvPr>
          <p:cNvSpPr>
            <a:spLocks noGrp="1"/>
          </p:cNvSpPr>
          <p:nvPr/>
        </p:nvSpPr>
        <p:spPr>
          <a:xfrm>
            <a:off x="8686800" y="277177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เลือกแท็บ “สมัครสมาชิก”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F5CB60-C643-4524-BA32-F6EFE9D1EC6C}"/>
              </a:ext>
            </a:extLst>
          </p:cNvPr>
          <p:cNvSpPr>
            <a:spLocks noGrp="1"/>
          </p:cNvSpPr>
          <p:nvPr/>
        </p:nvSpPr>
        <p:spPr>
          <a:xfrm>
            <a:off x="81343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93EE89-11B9-4379-940E-91313A41BD5A}"/>
              </a:ext>
            </a:extLst>
          </p:cNvPr>
          <p:cNvSpPr>
            <a:spLocks noGrp="1"/>
          </p:cNvSpPr>
          <p:nvPr/>
        </p:nvSpPr>
        <p:spPr>
          <a:xfrm>
            <a:off x="8686800" y="340995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กรอกชื่อ เลขประชาชน เบอร์โทร หน่วยงาน และอีเมล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80620F-A099-4552-B2FF-7A0924A2A440}"/>
              </a:ext>
            </a:extLst>
          </p:cNvPr>
          <p:cNvSpPr>
            <a:spLocks noGrp="1"/>
          </p:cNvSpPr>
          <p:nvPr/>
        </p:nvSpPr>
        <p:spPr>
          <a:xfrm>
            <a:off x="81343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E82307-CDE3-4379-9D27-C925949707B5}"/>
              </a:ext>
            </a:extLst>
          </p:cNvPr>
          <p:cNvSpPr>
            <a:spLocks noGrp="1"/>
          </p:cNvSpPr>
          <p:nvPr/>
        </p:nvSpPr>
        <p:spPr>
          <a:xfrm>
            <a:off x="8686800" y="404812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เลือกหมวด KPI และบทบาทให้ตรงหน้าที่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4F35E5-48A4-4AAB-B0D7-CABF37E3742E}"/>
              </a:ext>
            </a:extLst>
          </p:cNvPr>
          <p:cNvSpPr>
            <a:spLocks noGrp="1"/>
          </p:cNvSpPr>
          <p:nvPr/>
        </p:nvSpPr>
        <p:spPr>
          <a:xfrm>
            <a:off x="81343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E58FA5-7597-4759-8A22-E68C43D3766A}"/>
              </a:ext>
            </a:extLst>
          </p:cNvPr>
          <p:cNvSpPr>
            <a:spLocks noGrp="1"/>
          </p:cNvSpPr>
          <p:nvPr/>
        </p:nvSpPr>
        <p:spPr>
          <a:xfrm>
            <a:off x="8686800" y="468630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ตั้งรหัสผ่านอย่างน้อย 6 ตัวอักษร แล้วส่งคำขอ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DFA498-A6FF-416B-8843-663D5541BC86}"/>
              </a:ext>
            </a:extLst>
          </p:cNvPr>
          <p:cNvSpPr>
            <a:spLocks noGrp="1"/>
          </p:cNvSpPr>
          <p:nvPr/>
        </p:nvSpPr>
        <p:spPr>
          <a:xfrm>
            <a:off x="8134350" y="5467350"/>
            <a:ext cx="365760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ED2E17-46DB-4155-AB22-B2F2FD33E0BA}"/>
              </a:ext>
            </a:extLst>
          </p:cNvPr>
          <p:cNvSpPr>
            <a:spLocks noGrp="1"/>
          </p:cNvSpPr>
          <p:nvPr/>
        </p:nvSpPr>
        <p:spPr>
          <a:xfrm>
            <a:off x="8267700" y="5543550"/>
            <a:ext cx="3390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Admin ต้องอนุมัติก่อน จึงจะเข้าสู่ระบบได้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A92AA0-D5C3-4970-BF2B-B5F06C0DC785}"/>
              </a:ext>
            </a:extLst>
          </p:cNvPr>
          <p:cNvSpPr>
            <a:spLocks noGrp="1"/>
          </p:cNvSpPr>
          <p:nvPr/>
        </p:nvSpPr>
        <p:spPr>
          <a:xfrm>
            <a:off x="361950" y="1352550"/>
            <a:ext cx="75057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60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4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0F9DF35-2B2C-4E30-9407-99C16D28C3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FF6C03-7DFE-4009-8333-8AD501767B7A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ขั้นที่ ๒ — เลือกขอบเขตและอ่านภาพรวมตัวชี้วัด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020DB-5DB7-4661-9209-F01587911D4F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AB6B8A-FE17-45F1-85E9-4003A1553B33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7A87C9-52AC-4DF1-8B0B-BA70B281F20E}"/>
              </a:ext>
            </a:extLst>
          </p:cNvPr>
          <p:cNvSpPr>
            <a:spLocks noGrp="1"/>
          </p:cNvSpPr>
          <p:nvPr/>
        </p:nvSpPr>
        <p:spPr>
          <a:xfrm>
            <a:off x="400050" y="1390650"/>
            <a:ext cx="3524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EXECUTIVE DASHBOARD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2DAAD2-3973-4CEC-AD6B-DBD8750C1299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3524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ตัวกรองหน่วยงานและปีควบคุมข้อมูลทั้งหน้า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DE05A5-DC4E-4D3E-95A6-0241917529C9}"/>
              </a:ext>
            </a:extLst>
          </p:cNvPr>
          <p:cNvSpPr>
            <a:spLocks noGrp="1"/>
          </p:cNvSpPr>
          <p:nvPr/>
        </p:nvSpPr>
        <p:spPr>
          <a:xfrm>
            <a:off x="4000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228D46-289E-4A97-896D-901882DAC833}"/>
              </a:ext>
            </a:extLst>
          </p:cNvPr>
          <p:cNvSpPr>
            <a:spLocks noGrp="1"/>
          </p:cNvSpPr>
          <p:nvPr/>
        </p:nvSpPr>
        <p:spPr>
          <a:xfrm>
            <a:off x="952500" y="277177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เลือกหน่วยงาน หรือ “ทุกหน่วยงาน”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7CFA0A-1B5E-4581-A3C3-A0A6E0882D85}"/>
              </a:ext>
            </a:extLst>
          </p:cNvPr>
          <p:cNvSpPr>
            <a:spLocks noGrp="1"/>
          </p:cNvSpPr>
          <p:nvPr/>
        </p:nvSpPr>
        <p:spPr>
          <a:xfrm>
            <a:off x="4000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28869A-D399-4DF5-90A0-410391944454}"/>
              </a:ext>
            </a:extLst>
          </p:cNvPr>
          <p:cNvSpPr>
            <a:spLocks noGrp="1"/>
          </p:cNvSpPr>
          <p:nvPr/>
        </p:nvSpPr>
        <p:spPr>
          <a:xfrm>
            <a:off x="952500" y="340995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เลือกปีงบประมาณ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7E5CC-7649-44EE-A9D2-55F826C4A53F}"/>
              </a:ext>
            </a:extLst>
          </p:cNvPr>
          <p:cNvSpPr>
            <a:spLocks noGrp="1"/>
          </p:cNvSpPr>
          <p:nvPr/>
        </p:nvSpPr>
        <p:spPr>
          <a:xfrm>
            <a:off x="4000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3C12DE-942E-429A-83F2-7B989B69595A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อ่านจำนวน KPI ผ่านเป้าหมาย เฝ้าระวัง และวิกฤต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972FB9-6FED-4DA8-A8A6-C2B3CD5832EE}"/>
              </a:ext>
            </a:extLst>
          </p:cNvPr>
          <p:cNvSpPr>
            <a:spLocks noGrp="1"/>
          </p:cNvSpPr>
          <p:nvPr/>
        </p:nvSpPr>
        <p:spPr>
          <a:xfrm>
            <a:off x="4000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CFC16-3BD8-44B7-A869-1F9350466983}"/>
              </a:ext>
            </a:extLst>
          </p:cNvPr>
          <p:cNvSpPr>
            <a:spLocks noGrp="1"/>
          </p:cNvSpPr>
          <p:nvPr/>
        </p:nvSpPr>
        <p:spPr>
          <a:xfrm>
            <a:off x="952500" y="468630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เลื่อนดูสรุปผู้บริหาร กราฟ Heatmap และตารางรายงาน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ABC234-8E14-4B6C-8447-A3DCB007C541}"/>
              </a:ext>
            </a:extLst>
          </p:cNvPr>
          <p:cNvSpPr>
            <a:spLocks noGrp="1"/>
          </p:cNvSpPr>
          <p:nvPr/>
        </p:nvSpPr>
        <p:spPr>
          <a:xfrm>
            <a:off x="400050" y="5467350"/>
            <a:ext cx="352425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D2D9E7-E518-4607-B008-FE3A6B1E1869}"/>
              </a:ext>
            </a:extLst>
          </p:cNvPr>
          <p:cNvSpPr>
            <a:spLocks noGrp="1"/>
          </p:cNvSpPr>
          <p:nvPr/>
        </p:nvSpPr>
        <p:spPr>
          <a:xfrm>
            <a:off x="533400" y="5543550"/>
            <a:ext cx="32575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เกณฑ์บนหน้าจอ: ผ่าน ≥100% • เฝ้าระวัง 80–99% • วิกฤต &lt;60%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B8BA09-4721-4A14-80B3-51E2E68275F8}"/>
              </a:ext>
            </a:extLst>
          </p:cNvPr>
          <p:cNvSpPr>
            <a:spLocks noGrp="1"/>
          </p:cNvSpPr>
          <p:nvPr/>
        </p:nvSpPr>
        <p:spPr>
          <a:xfrm>
            <a:off x="4171950" y="1352550"/>
            <a:ext cx="76581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22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0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07CC828-C727-4422-A76D-07D0BE1FC9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0D6DD3-190D-4469-9514-13B416114F76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ดูแนวโน้มย้อนหลังด้วย Dashboard 5 ปี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132DB-AABE-44C7-9FEF-CFEF7EA5F23F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783FE8-8979-4B8F-B6E4-49CB1ACE58F2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FC2B75-2BF2-47D0-B26B-BD3077F2B7AC}"/>
              </a:ext>
            </a:extLst>
          </p:cNvPr>
          <p:cNvSpPr>
            <a:spLocks noGrp="1"/>
          </p:cNvSpPr>
          <p:nvPr/>
        </p:nvSpPr>
        <p:spPr>
          <a:xfrm>
            <a:off x="8134350" y="1390650"/>
            <a:ext cx="3657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HISTORICAL 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691967-C25D-492A-A276-ECFF23C53FE5}"/>
              </a:ext>
            </a:extLst>
          </p:cNvPr>
          <p:cNvSpPr>
            <a:spLocks noGrp="1"/>
          </p:cNvSpPr>
          <p:nvPr/>
        </p:nvSpPr>
        <p:spPr>
          <a:xfrm>
            <a:off x="8134350" y="1752600"/>
            <a:ext cx="3657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ใช้สำหรับเทียบคะแนนรายปีและหาแนวโน้ม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3BF4A-53F9-4710-A620-39A06C6CE48D}"/>
              </a:ext>
            </a:extLst>
          </p:cNvPr>
          <p:cNvSpPr>
            <a:spLocks noGrp="1"/>
          </p:cNvSpPr>
          <p:nvPr/>
        </p:nvSpPr>
        <p:spPr>
          <a:xfrm>
            <a:off x="81343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BF065C-DDCF-40AB-865B-39B59AC54746}"/>
              </a:ext>
            </a:extLst>
          </p:cNvPr>
          <p:cNvSpPr>
            <a:spLocks noGrp="1"/>
          </p:cNvSpPr>
          <p:nvPr/>
        </p:nvSpPr>
        <p:spPr>
          <a:xfrm>
            <a:off x="8686800" y="277177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เปิดเมนู Dashboard 5 ปี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46B2EC-BC72-4F7B-B598-5F2CA74B3457}"/>
              </a:ext>
            </a:extLst>
          </p:cNvPr>
          <p:cNvSpPr>
            <a:spLocks noGrp="1"/>
          </p:cNvSpPr>
          <p:nvPr/>
        </p:nvSpPr>
        <p:spPr>
          <a:xfrm>
            <a:off x="81343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06D22-3C5D-4A2C-8650-A89B8339794D}"/>
              </a:ext>
            </a:extLst>
          </p:cNvPr>
          <p:cNvSpPr>
            <a:spLocks noGrp="1"/>
          </p:cNvSpPr>
          <p:nvPr/>
        </p:nvSpPr>
        <p:spPr>
          <a:xfrm>
            <a:off x="8686800" y="340995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เลือกหน่วยงานและปีอ้างอิง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A5A04F-5B3E-4B19-B21D-7DBEC6DC371B}"/>
              </a:ext>
            </a:extLst>
          </p:cNvPr>
          <p:cNvSpPr>
            <a:spLocks noGrp="1"/>
          </p:cNvSpPr>
          <p:nvPr/>
        </p:nvSpPr>
        <p:spPr>
          <a:xfrm>
            <a:off x="81343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7C9FF0-5714-4AAE-9E8D-586C4BEA71AB}"/>
              </a:ext>
            </a:extLst>
          </p:cNvPr>
          <p:cNvSpPr>
            <a:spLocks noGrp="1"/>
          </p:cNvSpPr>
          <p:nvPr/>
        </p:nvSpPr>
        <p:spPr>
          <a:xfrm>
            <a:off x="8686800" y="404812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ดูปีที่มีข้อมูล ค่าเฉลี่ย และปีผลงานดีที่สุด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C7C2EF-9D40-4CF4-8A56-D412B3876D12}"/>
              </a:ext>
            </a:extLst>
          </p:cNvPr>
          <p:cNvSpPr>
            <a:spLocks noGrp="1"/>
          </p:cNvSpPr>
          <p:nvPr/>
        </p:nvSpPr>
        <p:spPr>
          <a:xfrm>
            <a:off x="81343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51EB01-FA49-4300-9E46-54F2A9C8CD82}"/>
              </a:ext>
            </a:extLst>
          </p:cNvPr>
          <p:cNvSpPr>
            <a:spLocks noGrp="1"/>
          </p:cNvSpPr>
          <p:nvPr/>
        </p:nvSpPr>
        <p:spPr>
          <a:xfrm>
            <a:off x="8686800" y="468630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อ่านกราฟแนวโน้ม สถานะรายปี และตาราง KPI ย้อนหลัง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324314-97C4-46FF-8FC7-2565CE4F2B12}"/>
              </a:ext>
            </a:extLst>
          </p:cNvPr>
          <p:cNvSpPr>
            <a:spLocks noGrp="1"/>
          </p:cNvSpPr>
          <p:nvPr/>
        </p:nvSpPr>
        <p:spPr>
          <a:xfrm>
            <a:off x="8134350" y="5467350"/>
            <a:ext cx="365760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AFC38B-B0D1-49E0-AEE5-7C1E4434042D}"/>
              </a:ext>
            </a:extLst>
          </p:cNvPr>
          <p:cNvSpPr>
            <a:spLocks noGrp="1"/>
          </p:cNvSpPr>
          <p:nvPr/>
        </p:nvSpPr>
        <p:spPr>
          <a:xfrm>
            <a:off x="8267700" y="5543550"/>
            <a:ext cx="3390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ระบบแสดงเฉพาะปีที่มีผล KPI ตามขอบเขตที่เลือก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23D491-677B-435C-98D5-EB594AABD764}"/>
              </a:ext>
            </a:extLst>
          </p:cNvPr>
          <p:cNvSpPr>
            <a:spLocks noGrp="1"/>
          </p:cNvSpPr>
          <p:nvPr/>
        </p:nvSpPr>
        <p:spPr>
          <a:xfrm>
            <a:off x="361950" y="1352550"/>
            <a:ext cx="75057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60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40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309CF35-B6A9-4455-ABE7-659B148CF5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CBCE3A-AA24-4849-B565-77EA070664BA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Step 3 — สร้าง KPI ให้ครบเงื่อนไขก่อนบันทึก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5F5A28-B861-4005-8249-66739C0036BE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A7C646-D860-49AA-B06E-D3D6C7A0E191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9224C6-46C1-43F2-B668-2E1580A60A71}"/>
              </a:ext>
            </a:extLst>
          </p:cNvPr>
          <p:cNvSpPr>
            <a:spLocks noGrp="1"/>
          </p:cNvSpPr>
          <p:nvPr/>
        </p:nvSpPr>
        <p:spPr>
          <a:xfrm>
            <a:off x="400050" y="1390650"/>
            <a:ext cx="3524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KPI MANAGEMENT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496338-5387-4072-8677-A1C1FB702126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3524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เริ่มจากนิยาม KPI และเป้าหมายที่วัดได้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1BEDD8-CFDF-452B-AFFB-99EA23EEBCD6}"/>
              </a:ext>
            </a:extLst>
          </p:cNvPr>
          <p:cNvSpPr>
            <a:spLocks noGrp="1"/>
          </p:cNvSpPr>
          <p:nvPr/>
        </p:nvSpPr>
        <p:spPr>
          <a:xfrm>
            <a:off x="4000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5E821F-6D21-4547-9E02-3E7DF0701085}"/>
              </a:ext>
            </a:extLst>
          </p:cNvPr>
          <p:cNvSpPr>
            <a:spLocks noGrp="1"/>
          </p:cNvSpPr>
          <p:nvPr/>
        </p:nvSpPr>
        <p:spPr>
          <a:xfrm>
            <a:off x="952500" y="277177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กรอกข้อและชื่อ KPI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AE3E60-E806-4940-965C-C0B04631BF1E}"/>
              </a:ext>
            </a:extLst>
          </p:cNvPr>
          <p:cNvSpPr>
            <a:spLocks noGrp="1"/>
          </p:cNvSpPr>
          <p:nvPr/>
        </p:nvSpPr>
        <p:spPr>
          <a:xfrm>
            <a:off x="4000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41665A-0310-4A01-B121-BD9CF8CBA7BC}"/>
              </a:ext>
            </a:extLst>
          </p:cNvPr>
          <p:cNvSpPr>
            <a:spLocks noGrp="1"/>
          </p:cNvSpPr>
          <p:nvPr/>
        </p:nvSpPr>
        <p:spPr>
          <a:xfrm>
            <a:off x="952500" y="340995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เลือกหมวด เงื่อนไข และค่าเป้าหมาย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A58868-8431-4687-819D-FE089BAE76D5}"/>
              </a:ext>
            </a:extLst>
          </p:cNvPr>
          <p:cNvSpPr>
            <a:spLocks noGrp="1"/>
          </p:cNvSpPr>
          <p:nvPr/>
        </p:nvSpPr>
        <p:spPr>
          <a:xfrm>
            <a:off x="4000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53A514-90E5-4F4A-BA2C-02D0581F6CEE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ระบุหน่วยวัด สูตรคำนวณ และหน่วยงาน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17E08-FB2D-4235-9105-35900ABBC74D}"/>
              </a:ext>
            </a:extLst>
          </p:cNvPr>
          <p:cNvSpPr>
            <a:spLocks noGrp="1"/>
          </p:cNvSpPr>
          <p:nvPr/>
        </p:nvSpPr>
        <p:spPr>
          <a:xfrm>
            <a:off x="4000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A597F7-676E-4C2C-B893-0A6D9EB4FB61}"/>
              </a:ext>
            </a:extLst>
          </p:cNvPr>
          <p:cNvSpPr>
            <a:spLocks noGrp="1"/>
          </p:cNvSpPr>
          <p:nvPr/>
        </p:nvSpPr>
        <p:spPr>
          <a:xfrm>
            <a:off x="952500" y="468630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ตรวจเจ้าของ KPI และรอบรายงาน แล้วกด “บันทึก KPI”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243B93-9307-473F-9120-8C5587AE3C68}"/>
              </a:ext>
            </a:extLst>
          </p:cNvPr>
          <p:cNvSpPr>
            <a:spLocks noGrp="1"/>
          </p:cNvSpPr>
          <p:nvPr/>
        </p:nvSpPr>
        <p:spPr>
          <a:xfrm>
            <a:off x="400050" y="5467350"/>
            <a:ext cx="352425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992323-56D6-4CC3-919D-F72E13CF1211}"/>
              </a:ext>
            </a:extLst>
          </p:cNvPr>
          <p:cNvSpPr>
            <a:spLocks noGrp="1"/>
          </p:cNvSpPr>
          <p:nvPr/>
        </p:nvSpPr>
        <p:spPr>
          <a:xfrm>
            <a:off x="533400" y="5543550"/>
            <a:ext cx="32575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สูตรคำนวณเว้นว่างได้ หาก KPI ใช้ค่าจริงโดยตรง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7B2AB2-6969-4082-91F7-C75EDC748211}"/>
              </a:ext>
            </a:extLst>
          </p:cNvPr>
          <p:cNvSpPr>
            <a:spLocks noGrp="1"/>
          </p:cNvSpPr>
          <p:nvPr/>
        </p:nvSpPr>
        <p:spPr>
          <a:xfrm>
            <a:off x="4171950" y="1352550"/>
            <a:ext cx="76581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22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89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1D92902-EE18-40EF-A0F1-1B1FAC0F1B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B72EEC-4829-45F5-9E69-484B21237709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Step 4 — บันทึกผลรายเดือนพร้อมหลักฐาน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285A60-31DA-4A46-82E9-4192E46D819E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0CEF37-C8AC-4858-829F-8B4F1FFE71C9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855B01-AAA3-4D1A-8130-5E08056B5BA6}"/>
              </a:ext>
            </a:extLst>
          </p:cNvPr>
          <p:cNvSpPr>
            <a:spLocks noGrp="1"/>
          </p:cNvSpPr>
          <p:nvPr/>
        </p:nvSpPr>
        <p:spPr>
          <a:xfrm>
            <a:off x="8134350" y="1390650"/>
            <a:ext cx="3657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MONTHLY ENTRY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6398D-E830-4149-ACEF-ACF485332B74}"/>
              </a:ext>
            </a:extLst>
          </p:cNvPr>
          <p:cNvSpPr>
            <a:spLocks noGrp="1"/>
          </p:cNvSpPr>
          <p:nvPr/>
        </p:nvSpPr>
        <p:spPr>
          <a:xfrm>
            <a:off x="8134350" y="1752600"/>
            <a:ext cx="3657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หนึ่งรายการควรมีค่า ผลลัพธ์ และคำอธิบายครบ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1CD30A-2887-4132-BF9C-21776753E99C}"/>
              </a:ext>
            </a:extLst>
          </p:cNvPr>
          <p:cNvSpPr>
            <a:spLocks noGrp="1"/>
          </p:cNvSpPr>
          <p:nvPr/>
        </p:nvSpPr>
        <p:spPr>
          <a:xfrm>
            <a:off x="81343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C0E278-BE9E-4EBB-9A7A-EA8F2041B716}"/>
              </a:ext>
            </a:extLst>
          </p:cNvPr>
          <p:cNvSpPr>
            <a:spLocks noGrp="1"/>
          </p:cNvSpPr>
          <p:nvPr/>
        </p:nvSpPr>
        <p:spPr>
          <a:xfrm>
            <a:off x="8686800" y="277177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 KPI เดือน และปี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4BCE2-A449-4B58-87D7-6A1EC027D049}"/>
              </a:ext>
            </a:extLst>
          </p:cNvPr>
          <p:cNvSpPr>
            <a:spLocks noGrp="1"/>
          </p:cNvSpPr>
          <p:nvPr/>
        </p:nvSpPr>
        <p:spPr>
          <a:xfrm>
            <a:off x="81343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EC98DC-9A67-4ED7-9639-D4D2DDA646FC}"/>
              </a:ext>
            </a:extLst>
          </p:cNvPr>
          <p:cNvSpPr>
            <a:spLocks noGrp="1"/>
          </p:cNvSpPr>
          <p:nvPr/>
        </p:nvSpPr>
        <p:spPr>
          <a:xfrm>
            <a:off x="8686800" y="340995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กรอก Actual Value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2E9414-BE63-440A-942F-B4DB5BE93B16}"/>
              </a:ext>
            </a:extLst>
          </p:cNvPr>
          <p:cNvSpPr>
            <a:spLocks noGrp="1"/>
          </p:cNvSpPr>
          <p:nvPr/>
        </p:nvSpPr>
        <p:spPr>
          <a:xfrm>
            <a:off x="81343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BE7E13-CE2C-4F38-B267-EF995BFE3C3B}"/>
              </a:ext>
            </a:extLst>
          </p:cNvPr>
          <p:cNvSpPr>
            <a:spLocks noGrp="1"/>
          </p:cNvSpPr>
          <p:nvPr/>
        </p:nvSpPr>
        <p:spPr>
          <a:xfrm>
            <a:off x="8686800" y="404812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แนบไฟล์หลักฐานที่เกี่ยวข้อง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674DB4-4A27-41F4-9793-5DE657E929A1}"/>
              </a:ext>
            </a:extLst>
          </p:cNvPr>
          <p:cNvSpPr>
            <a:spLocks noGrp="1"/>
          </p:cNvSpPr>
          <p:nvPr/>
        </p:nvSpPr>
        <p:spPr>
          <a:xfrm>
            <a:off x="81343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0C8A43-1513-44A6-8EF2-769D2252BF06}"/>
              </a:ext>
            </a:extLst>
          </p:cNvPr>
          <p:cNvSpPr>
            <a:spLocks noGrp="1"/>
          </p:cNvSpPr>
          <p:nvPr/>
        </p:nvSpPr>
        <p:spPr>
          <a:xfrm>
            <a:off x="8686800" y="468630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ระบุปัญหาหรือแผนปรับปรุง แล้วกด “บันทึกผลรายเดือน”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938504-202D-43F6-86A5-2BACF2C8FECD}"/>
              </a:ext>
            </a:extLst>
          </p:cNvPr>
          <p:cNvSpPr>
            <a:spLocks noGrp="1"/>
          </p:cNvSpPr>
          <p:nvPr/>
        </p:nvSpPr>
        <p:spPr>
          <a:xfrm>
            <a:off x="8134350" y="5467350"/>
            <a:ext cx="365760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E0976D-C1D2-4BD9-BF8B-691F15A1F03A}"/>
              </a:ext>
            </a:extLst>
          </p:cNvPr>
          <p:cNvSpPr>
            <a:spLocks noGrp="1"/>
          </p:cNvSpPr>
          <p:nvPr/>
        </p:nvSpPr>
        <p:spPr>
          <a:xfrm>
            <a:off x="8267700" y="5543550"/>
            <a:ext cx="3390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ตรวจเดือน/ปีให้ถูกต้องก่อนบันทึก เพื่อไม่ให้ผลไปอยู่ผิดรอบ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B9C15F-A035-4E71-8884-31517C59A842}"/>
              </a:ext>
            </a:extLst>
          </p:cNvPr>
          <p:cNvSpPr>
            <a:spLocks noGrp="1"/>
          </p:cNvSpPr>
          <p:nvPr/>
        </p:nvSpPr>
        <p:spPr>
          <a:xfrm>
            <a:off x="361950" y="1352550"/>
            <a:ext cx="75057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60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63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CBCA455-CF17-4B94-B35A-A44BACBE31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2000A6-1FCD-42F2-B6DD-E52EAA2BA735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Step 5 — วิเคราะห์ผลและสร้างสรุปผู้บริหาร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551476-4249-4C4C-86BC-4C5607553AE3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D4FC19-47E5-4DD0-B384-C870B2B79535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09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290D1E-0A69-4727-9DAF-DDA416FBF79D}"/>
              </a:ext>
            </a:extLst>
          </p:cNvPr>
          <p:cNvSpPr>
            <a:spLocks noGrp="1"/>
          </p:cNvSpPr>
          <p:nvPr/>
        </p:nvSpPr>
        <p:spPr>
          <a:xfrm>
            <a:off x="400050" y="1390650"/>
            <a:ext cx="3524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AI ANALYTICS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6E781B-A777-4527-B67E-BA647EF0D65F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3524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ใช้ 3 มุมมองร่วมกันก่อนตัดสินใจ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B5A74A-2E13-489F-973E-CD15178B44CB}"/>
              </a:ext>
            </a:extLst>
          </p:cNvPr>
          <p:cNvSpPr>
            <a:spLocks noGrp="1"/>
          </p:cNvSpPr>
          <p:nvPr/>
        </p:nvSpPr>
        <p:spPr>
          <a:xfrm>
            <a:off x="4000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959253-45D0-41C9-8C1E-FC7F91D69A88}"/>
              </a:ext>
            </a:extLst>
          </p:cNvPr>
          <p:cNvSpPr>
            <a:spLocks noGrp="1"/>
          </p:cNvSpPr>
          <p:nvPr/>
        </p:nvSpPr>
        <p:spPr>
          <a:xfrm>
            <a:off x="952500" y="277177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เปรียบเทียบผลงานรายหน่วยงาน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03368-0945-4D31-B375-78EB5210BA88}"/>
              </a:ext>
            </a:extLst>
          </p:cNvPr>
          <p:cNvSpPr>
            <a:spLocks noGrp="1"/>
          </p:cNvSpPr>
          <p:nvPr/>
        </p:nvSpPr>
        <p:spPr>
          <a:xfrm>
            <a:off x="4000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BBEE3-C97A-4C26-B82E-B71566D07008}"/>
              </a:ext>
            </a:extLst>
          </p:cNvPr>
          <p:cNvSpPr>
            <a:spLocks noGrp="1"/>
          </p:cNvSpPr>
          <p:nvPr/>
        </p:nvSpPr>
        <p:spPr>
          <a:xfrm>
            <a:off x="952500" y="340995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ตรวจมุมมองสมดุลรายหมวด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DCB917-4366-49A7-80EA-39159D34C109}"/>
              </a:ext>
            </a:extLst>
          </p:cNvPr>
          <p:cNvSpPr>
            <a:spLocks noGrp="1"/>
          </p:cNvSpPr>
          <p:nvPr/>
        </p:nvSpPr>
        <p:spPr>
          <a:xfrm>
            <a:off x="4000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98D887-891B-4E87-81C8-BEEFF0886FAF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อ่าน AI Insight &amp; Forecast และ Risk Detection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B62557-0B43-40AF-9C30-0E64FAEA70C8}"/>
              </a:ext>
            </a:extLst>
          </p:cNvPr>
          <p:cNvSpPr>
            <a:spLocks noGrp="1"/>
          </p:cNvSpPr>
          <p:nvPr/>
        </p:nvSpPr>
        <p:spPr>
          <a:xfrm>
            <a:off x="4000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4F013E-E266-4EE1-AD87-D017174D66E8}"/>
              </a:ext>
            </a:extLst>
          </p:cNvPr>
          <p:cNvSpPr>
            <a:spLocks noGrp="1"/>
          </p:cNvSpPr>
          <p:nvPr/>
        </p:nvSpPr>
        <p:spPr>
          <a:xfrm>
            <a:off x="952500" y="468630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กด “สร้างสรุปผู้บริหาร” เมื่อต้องการข้อความสรุป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3CD1E3-1679-4C85-8672-7537C22EA542}"/>
              </a:ext>
            </a:extLst>
          </p:cNvPr>
          <p:cNvSpPr>
            <a:spLocks noGrp="1"/>
          </p:cNvSpPr>
          <p:nvPr/>
        </p:nvSpPr>
        <p:spPr>
          <a:xfrm>
            <a:off x="400050" y="5467350"/>
            <a:ext cx="352425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F3B356-7992-4943-8128-587085B43AA7}"/>
              </a:ext>
            </a:extLst>
          </p:cNvPr>
          <p:cNvSpPr>
            <a:spLocks noGrp="1"/>
          </p:cNvSpPr>
          <p:nvPr/>
        </p:nvSpPr>
        <p:spPr>
          <a:xfrm>
            <a:off x="533400" y="5543550"/>
            <a:ext cx="32575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ข้อเสนอแนะจากระบบควรตรวจเทียบกับข้อมูลจริงและบริบทหน่วยงาน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367CED-4517-4F25-8CB4-0186864AEA95}"/>
              </a:ext>
            </a:extLst>
          </p:cNvPr>
          <p:cNvSpPr>
            <a:spLocks noGrp="1"/>
          </p:cNvSpPr>
          <p:nvPr/>
        </p:nvSpPr>
        <p:spPr>
          <a:xfrm>
            <a:off x="4171950" y="1352550"/>
            <a:ext cx="76581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2290" y="1390650"/>
            <a:ext cx="687742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2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13FF01B-7FAD-4570-BBAE-F152BAAB13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94EA4F-61F6-43AE-8AD8-47F535B0795B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ตรวจแจ้งเตือน และเชื่อมระบบภายนอกเมื่อจำเป็น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5EBED6-3932-4C38-9273-B28469CC9FD8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C5AD48-4F29-4918-9F9B-1E52DDA145FC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2F6847-C73F-45FB-B4E1-E6424BFD141B}"/>
              </a:ext>
            </a:extLst>
          </p:cNvPr>
          <p:cNvSpPr>
            <a:spLocks noGrp="1"/>
          </p:cNvSpPr>
          <p:nvPr/>
        </p:nvSpPr>
        <p:spPr>
          <a:xfrm>
            <a:off x="8134350" y="1390650"/>
            <a:ext cx="3657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AUTOMATIC ALERTS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F20A1D-CA70-48C3-A0A8-7344DA57C507}"/>
              </a:ext>
            </a:extLst>
          </p:cNvPr>
          <p:cNvSpPr>
            <a:spLocks noGrp="1"/>
          </p:cNvSpPr>
          <p:nvPr/>
        </p:nvSpPr>
        <p:spPr>
          <a:xfrm>
            <a:off x="8134350" y="1752600"/>
            <a:ext cx="3657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รายการต่ำกว่าเป้าหมายจะปรากฏในหน้าการแจ้งเตือน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F890BA-38AF-4323-8DFF-EB55FF7118EC}"/>
              </a:ext>
            </a:extLst>
          </p:cNvPr>
          <p:cNvSpPr>
            <a:spLocks noGrp="1"/>
          </p:cNvSpPr>
          <p:nvPr/>
        </p:nvSpPr>
        <p:spPr>
          <a:xfrm>
            <a:off x="81343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70B52B-2772-4BF7-A7E3-FF0B2C7DD7B3}"/>
              </a:ext>
            </a:extLst>
          </p:cNvPr>
          <p:cNvSpPr>
            <a:spLocks noGrp="1"/>
          </p:cNvSpPr>
          <p:nvPr/>
        </p:nvSpPr>
        <p:spPr>
          <a:xfrm>
            <a:off x="8686800" y="277177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เปิดเมนู “แจ้งเตือน”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4A742D-14C0-480D-8520-321D5423747A}"/>
              </a:ext>
            </a:extLst>
          </p:cNvPr>
          <p:cNvSpPr>
            <a:spLocks noGrp="1"/>
          </p:cNvSpPr>
          <p:nvPr/>
        </p:nvSpPr>
        <p:spPr>
          <a:xfrm>
            <a:off x="81343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11E998-7879-4D5D-BE8D-7949212997F1}"/>
              </a:ext>
            </a:extLst>
          </p:cNvPr>
          <p:cNvSpPr>
            <a:spLocks noGrp="1"/>
          </p:cNvSpPr>
          <p:nvPr/>
        </p:nvSpPr>
        <p:spPr>
          <a:xfrm>
            <a:off x="8686800" y="340995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ตรวจ KPI ต่ำกว่าเป้าหมายหรือใกล้กำหนดส่ง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8A45F6-07D3-41A3-BEB6-326E52D2BA13}"/>
              </a:ext>
            </a:extLst>
          </p:cNvPr>
          <p:cNvSpPr>
            <a:spLocks noGrp="1"/>
          </p:cNvSpPr>
          <p:nvPr/>
        </p:nvSpPr>
        <p:spPr>
          <a:xfrm>
            <a:off x="81343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D1D257-02CE-434E-9098-9A4D10DDF5E1}"/>
              </a:ext>
            </a:extLst>
          </p:cNvPr>
          <p:cNvSpPr>
            <a:spLocks noGrp="1"/>
          </p:cNvSpPr>
          <p:nvPr/>
        </p:nvSpPr>
        <p:spPr>
          <a:xfrm>
            <a:off x="8686800" y="404812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ใช้ปุ่ม “คัดลอก Endpoint” เฉพาะผู้ดูแลระบบ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4A491-6289-4300-B583-61250CC53995}"/>
              </a:ext>
            </a:extLst>
          </p:cNvPr>
          <p:cNvSpPr>
            <a:spLocks noGrp="1"/>
          </p:cNvSpPr>
          <p:nvPr/>
        </p:nvSpPr>
        <p:spPr>
          <a:xfrm>
            <a:off x="81343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CA308A-F3B2-412C-98B8-7133DFCFF6B6}"/>
              </a:ext>
            </a:extLst>
          </p:cNvPr>
          <p:cNvSpPr>
            <a:spLocks noGrp="1"/>
          </p:cNvSpPr>
          <p:nvPr/>
        </p:nvSpPr>
        <p:spPr>
          <a:xfrm>
            <a:off x="8686800" y="468630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920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นำ JSON ไปเชื่อมต่อระบบแจ้งเตือนภายนอกตามนโยบาย 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E0F88E-372C-4F42-B391-38AF5482D46E}"/>
              </a:ext>
            </a:extLst>
          </p:cNvPr>
          <p:cNvSpPr>
            <a:spLocks noGrp="1"/>
          </p:cNvSpPr>
          <p:nvPr/>
        </p:nvSpPr>
        <p:spPr>
          <a:xfrm>
            <a:off x="8134350" y="5467350"/>
            <a:ext cx="365760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111082-8983-44CB-B329-D5F76D3147F7}"/>
              </a:ext>
            </a:extLst>
          </p:cNvPr>
          <p:cNvSpPr>
            <a:spLocks noGrp="1"/>
          </p:cNvSpPr>
          <p:nvPr/>
        </p:nvSpPr>
        <p:spPr>
          <a:xfrm>
            <a:off x="8267700" y="5543550"/>
            <a:ext cx="3390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9377"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Endpoint ที่แสดงบนหน้าเว็บควรให้ผู้ดูแลระบบตรวจสอบ URL ก่อนนำไปใช้จริง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1617FA-DD53-46F0-9734-D0E5844E371A}"/>
              </a:ext>
            </a:extLst>
          </p:cNvPr>
          <p:cNvSpPr>
            <a:spLocks noGrp="1"/>
          </p:cNvSpPr>
          <p:nvPr/>
        </p:nvSpPr>
        <p:spPr>
          <a:xfrm>
            <a:off x="361950" y="1352550"/>
            <a:ext cx="75057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4972" y="1390650"/>
            <a:ext cx="687965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11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5C5D2A4-5487-45B7-B564-AA5D8CFFD6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203B7B-8737-41E2-8EC5-317206D67506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Step 6 — สร้างรายงานและส่งออกไฟล์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15FF36-242B-4EEF-87ED-7361C85FC581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90DE3A-6B0C-4E81-87B4-769BD9592E54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4EA82C-74A5-437D-A3C3-35B4AD45FE0D}"/>
              </a:ext>
            </a:extLst>
          </p:cNvPr>
          <p:cNvSpPr>
            <a:spLocks noGrp="1"/>
          </p:cNvSpPr>
          <p:nvPr/>
        </p:nvSpPr>
        <p:spPr>
          <a:xfrm>
            <a:off x="400050" y="1390650"/>
            <a:ext cx="3524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REPORTS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6C053-2ED6-482A-A1E0-66D0A2EBCE2F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3524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รายงานอิงตัวกรองหน่วยงานและปีที่เลือก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57A2BD-2DB7-4D9A-8D56-5651A4A7ED95}"/>
              </a:ext>
            </a:extLst>
          </p:cNvPr>
          <p:cNvSpPr>
            <a:spLocks noGrp="1"/>
          </p:cNvSpPr>
          <p:nvPr/>
        </p:nvSpPr>
        <p:spPr>
          <a:xfrm>
            <a:off x="4000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3588F1-ED14-4A0B-ACD2-999A553E6155}"/>
              </a:ext>
            </a:extLst>
          </p:cNvPr>
          <p:cNvSpPr>
            <a:spLocks noGrp="1"/>
          </p:cNvSpPr>
          <p:nvPr/>
        </p:nvSpPr>
        <p:spPr>
          <a:xfrm>
            <a:off x="952500" y="277177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กลับไปตรวจตัวกรองหน่วยงานและปี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7717C9-49D2-433C-88B8-70951E7BBF02}"/>
              </a:ext>
            </a:extLst>
          </p:cNvPr>
          <p:cNvSpPr>
            <a:spLocks noGrp="1"/>
          </p:cNvSpPr>
          <p:nvPr/>
        </p:nvSpPr>
        <p:spPr>
          <a:xfrm>
            <a:off x="4000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0D9408-ECA7-4053-A7CD-DC98061F8B83}"/>
              </a:ext>
            </a:extLst>
          </p:cNvPr>
          <p:cNvSpPr>
            <a:spLocks noGrp="1"/>
          </p:cNvSpPr>
          <p:nvPr/>
        </p:nvSpPr>
        <p:spPr>
          <a:xfrm>
            <a:off x="952500" y="340995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เปิดเมนู “รายงาน” และอ่านสรุป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69B731-9283-4CE5-9494-8E7CC52696F2}"/>
              </a:ext>
            </a:extLst>
          </p:cNvPr>
          <p:cNvSpPr>
            <a:spLocks noGrp="1"/>
          </p:cNvSpPr>
          <p:nvPr/>
        </p:nvSpPr>
        <p:spPr>
          <a:xfrm>
            <a:off x="4000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7F46B7-DD60-4AFD-AF33-3547A0C5C79A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 “พิมพ์ / ส่งออก PDF” สำหรับเอกสาร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8996A1-E552-41DC-A123-D1BDE9FBC993}"/>
              </a:ext>
            </a:extLst>
          </p:cNvPr>
          <p:cNvSpPr>
            <a:spLocks noGrp="1"/>
          </p:cNvSpPr>
          <p:nvPr/>
        </p:nvSpPr>
        <p:spPr>
          <a:xfrm>
            <a:off x="4000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F877CC-133F-48AD-8DBD-7411AF619EFD}"/>
              </a:ext>
            </a:extLst>
          </p:cNvPr>
          <p:cNvSpPr>
            <a:spLocks noGrp="1"/>
          </p:cNvSpPr>
          <p:nvPr/>
        </p:nvSpPr>
        <p:spPr>
          <a:xfrm>
            <a:off x="952500" y="4686300"/>
            <a:ext cx="29718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7368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เลือก “ดาวน์โหลดรายงาน” เพื่อรับไฟล์ที่ระบบจัดเตรียม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984FDD-22DA-4D77-9AB6-72539E58133B}"/>
              </a:ext>
            </a:extLst>
          </p:cNvPr>
          <p:cNvSpPr>
            <a:spLocks noGrp="1"/>
          </p:cNvSpPr>
          <p:nvPr/>
        </p:nvSpPr>
        <p:spPr>
          <a:xfrm>
            <a:off x="400050" y="5467350"/>
            <a:ext cx="352425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581373-0603-443A-B2AA-076A5896F014}"/>
              </a:ext>
            </a:extLst>
          </p:cNvPr>
          <p:cNvSpPr>
            <a:spLocks noGrp="1"/>
          </p:cNvSpPr>
          <p:nvPr/>
        </p:nvSpPr>
        <p:spPr>
          <a:xfrm>
            <a:off x="533400" y="5543550"/>
            <a:ext cx="32575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ตารางใน Dashboard และหน้าจัดการ KPI ยังมีปุ่มส่งออก Excel/CSV แยกกัน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5D9AE0-B511-4A9B-A563-DBB0B19923B8}"/>
              </a:ext>
            </a:extLst>
          </p:cNvPr>
          <p:cNvSpPr>
            <a:spLocks noGrp="1"/>
          </p:cNvSpPr>
          <p:nvPr/>
        </p:nvSpPr>
        <p:spPr>
          <a:xfrm>
            <a:off x="4171950" y="1352550"/>
            <a:ext cx="76581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1172" y="1390650"/>
            <a:ext cx="687965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8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880B82-EF3C-4776-99CD-90F02487C8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37E600-E7D2-43A5-A7FC-88A9D197EAEF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ผู้ดูแลระบบตรวจสิทธิ์และประวัติการใช้งาน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BFFBD3-1023-4D6A-AAAC-10FA75FDA634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C700BD-3B02-47BF-9016-F461C6640726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12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9AA8C8-2B7E-4742-9078-906F93C826DB}"/>
              </a:ext>
            </a:extLst>
          </p:cNvPr>
          <p:cNvSpPr>
            <a:spLocks noGrp="1"/>
          </p:cNvSpPr>
          <p:nvPr/>
        </p:nvSpPr>
        <p:spPr>
          <a:xfrm>
            <a:off x="8134350" y="1390650"/>
            <a:ext cx="3657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RBAC &amp; AUDIT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5A863-762F-4995-B80E-3D5E8E3EDC07}"/>
              </a:ext>
            </a:extLst>
          </p:cNvPr>
          <p:cNvSpPr>
            <a:spLocks noGrp="1"/>
          </p:cNvSpPr>
          <p:nvPr/>
        </p:nvSpPr>
        <p:spPr>
          <a:xfrm>
            <a:off x="8134350" y="1752600"/>
            <a:ext cx="3657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เมนูนี้ขึ้นกับบทบาทและสิทธิ์ของบัญชี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38B748-F28A-438E-BA0A-221DA6FABE45}"/>
              </a:ext>
            </a:extLst>
          </p:cNvPr>
          <p:cNvSpPr>
            <a:spLocks noGrp="1"/>
          </p:cNvSpPr>
          <p:nvPr/>
        </p:nvSpPr>
        <p:spPr>
          <a:xfrm>
            <a:off x="8134350" y="278130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CC718-7E64-4938-B372-69431163102F}"/>
              </a:ext>
            </a:extLst>
          </p:cNvPr>
          <p:cNvSpPr>
            <a:spLocks noGrp="1"/>
          </p:cNvSpPr>
          <p:nvPr/>
        </p:nvSpPr>
        <p:spPr>
          <a:xfrm>
            <a:off x="8686800" y="277177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เปิดเมนู “ผู้ใช้งาน”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A3C637-3AAC-488A-A5E6-5F94FACFE392}"/>
              </a:ext>
            </a:extLst>
          </p:cNvPr>
          <p:cNvSpPr>
            <a:spLocks noGrp="1"/>
          </p:cNvSpPr>
          <p:nvPr/>
        </p:nvSpPr>
        <p:spPr>
          <a:xfrm>
            <a:off x="8134350" y="341947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48FAE4-92BA-4750-9A74-483C93C1300C}"/>
              </a:ext>
            </a:extLst>
          </p:cNvPr>
          <p:cNvSpPr>
            <a:spLocks noGrp="1"/>
          </p:cNvSpPr>
          <p:nvPr/>
        </p:nvSpPr>
        <p:spPr>
          <a:xfrm>
            <a:off x="8686800" y="340995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กำหนดช่วงจำนวนวันที่ต้องการตรวจ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2952ED-EB29-48DB-A5D3-AAA4875C1E3A}"/>
              </a:ext>
            </a:extLst>
          </p:cNvPr>
          <p:cNvSpPr>
            <a:spLocks noGrp="1"/>
          </p:cNvSpPr>
          <p:nvPr/>
        </p:nvSpPr>
        <p:spPr>
          <a:xfrm>
            <a:off x="8134350" y="4057650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F90A93-405F-485B-B626-C1B018E49FF2}"/>
              </a:ext>
            </a:extLst>
          </p:cNvPr>
          <p:cNvSpPr>
            <a:spLocks noGrp="1"/>
          </p:cNvSpPr>
          <p:nvPr/>
        </p:nvSpPr>
        <p:spPr>
          <a:xfrm>
            <a:off x="8686800" y="4048125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กด “ดูประวัติการใช้งาน”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F8CE63-74EF-4AA4-9407-0A7F419381B6}"/>
              </a:ext>
            </a:extLst>
          </p:cNvPr>
          <p:cNvSpPr>
            <a:spLocks noGrp="1"/>
          </p:cNvSpPr>
          <p:nvPr/>
        </p:nvSpPr>
        <p:spPr>
          <a:xfrm>
            <a:off x="8134350" y="4695825"/>
            <a:ext cx="400050" cy="4000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1BDF72-A111-4C6D-85C9-611B6B3DDA26}"/>
              </a:ext>
            </a:extLst>
          </p:cNvPr>
          <p:cNvSpPr>
            <a:spLocks noGrp="1"/>
          </p:cNvSpPr>
          <p:nvPr/>
        </p:nvSpPr>
        <p:spPr>
          <a:xfrm>
            <a:off x="8686800" y="4686300"/>
            <a:ext cx="31051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79176" lnSpcReduction="10000"/>
          </a:bodyPr>
          <a:lstStyle/>
          <a:p>
            <a:pPr algn="l">
              <a:defRPr sz="1425" b="0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1820"/>
                </a:solidFill>
                <a:latin typeface="Tahoma"/>
                <a:ea typeface="Tahoma"/>
                <a:cs typeface="Tahoma"/>
              </a:rPr>
              <a:t>Admin ใช้เมนูข้อมูลหลักเพื่อจัดการโรงพยาบาล หน่วยงาน หมวดหมู่ และการสำรองข้อมูล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FC761B-65BC-46E8-B17F-FBD0C868382D}"/>
              </a:ext>
            </a:extLst>
          </p:cNvPr>
          <p:cNvSpPr>
            <a:spLocks noGrp="1"/>
          </p:cNvSpPr>
          <p:nvPr/>
        </p:nvSpPr>
        <p:spPr>
          <a:xfrm>
            <a:off x="8134350" y="5467350"/>
            <a:ext cx="3657600" cy="647700"/>
          </a:xfrm>
          <a:prstGeom prst="rect">
            <a:avLst/>
          </a:prstGeom>
          <a:solidFill>
            <a:srgbClr val="EEF7F4"/>
          </a:solidFill>
          <a:ln w="9525">
            <a:solidFill>
              <a:srgbClr val="087B59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242BE3-61E0-42F8-89FD-0B91A72A5589}"/>
              </a:ext>
            </a:extLst>
          </p:cNvPr>
          <p:cNvSpPr>
            <a:spLocks noGrp="1"/>
          </p:cNvSpPr>
          <p:nvPr/>
        </p:nvSpPr>
        <p:spPr>
          <a:xfrm>
            <a:off x="8267700" y="5543550"/>
            <a:ext cx="33909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หากเมนูข้อมูลหลักไม่แสดง ให้ตรวจบทบาทกับ System Administrator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6290D-3B44-493B-8E5E-22F84B0BFF02}"/>
              </a:ext>
            </a:extLst>
          </p:cNvPr>
          <p:cNvSpPr>
            <a:spLocks noGrp="1"/>
          </p:cNvSpPr>
          <p:nvPr/>
        </p:nvSpPr>
        <p:spPr>
          <a:xfrm>
            <a:off x="361950" y="1352550"/>
            <a:ext cx="7505700" cy="4800600"/>
          </a:xfrm>
          <a:prstGeom prst="rect">
            <a:avLst/>
          </a:prstGeom>
          <a:solidFill>
            <a:srgbClr val="F6F8F9"/>
          </a:solidFill>
          <a:ln w="9525">
            <a:solidFill>
              <a:srgbClr val="B8C2C8"/>
            </a:solidFill>
            <a:prstDash val="solid"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4972" y="1390650"/>
            <a:ext cx="687965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30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2003170-1BBE-4E4C-A6E2-2D124CEE0E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087FF1-3315-40B0-82F2-3AFA7B486A34}"/>
              </a:ext>
            </a:extLst>
          </p:cNvPr>
          <p:cNvSpPr>
            <a:spLocks noGrp="1"/>
          </p:cNvSpPr>
          <p:nvPr/>
        </p:nvSpPr>
        <p:spPr>
          <a:xfrm>
            <a:off x="400050" y="285750"/>
            <a:ext cx="10953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2700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เช็กลิสต์ก่อนจบรอบรายงาน KPI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835618-D32E-4A43-8843-9AEBB515F9BD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11391900" cy="19050"/>
          </a:xfrm>
          <a:prstGeom prst="rect">
            <a:avLst/>
          </a:prstGeom>
          <a:solidFill>
            <a:srgbClr val="B8C2C8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B41CA5-2201-45D5-BF6A-3E381FAED1E0}"/>
              </a:ext>
            </a:extLst>
          </p:cNvPr>
          <p:cNvSpPr>
            <a:spLocks noGrp="1"/>
          </p:cNvSpPr>
          <p:nvPr/>
        </p:nvSpPr>
        <p:spPr>
          <a:xfrm>
            <a:off x="11277600" y="640080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808" lnSpcReduction="10000"/>
          </a:bodyPr>
          <a:lstStyle/>
          <a:p>
            <a:pPr algn="r">
              <a:defRPr sz="975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975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13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916106-9CD8-45D1-B216-2B69F749D35A}"/>
              </a:ext>
            </a:extLst>
          </p:cNvPr>
          <p:cNvSpPr>
            <a:spLocks noGrp="1"/>
          </p:cNvSpPr>
          <p:nvPr/>
        </p:nvSpPr>
        <p:spPr>
          <a:xfrm>
            <a:off x="400050" y="1619250"/>
            <a:ext cx="590550" cy="5905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C3403-15BB-4018-8E1E-34D118CB0CE1}"/>
              </a:ext>
            </a:extLst>
          </p:cNvPr>
          <p:cNvSpPr>
            <a:spLocks noGrp="1"/>
          </p:cNvSpPr>
          <p:nvPr/>
        </p:nvSpPr>
        <p:spPr>
          <a:xfrm>
            <a:off x="1181100" y="161925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875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ขอบเขตถูกต้อง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54137C-3DE0-4E04-ADC9-45F414AA6B28}"/>
              </a:ext>
            </a:extLst>
          </p:cNvPr>
          <p:cNvSpPr>
            <a:spLocks noGrp="1"/>
          </p:cNvSpPr>
          <p:nvPr/>
        </p:nvSpPr>
        <p:spPr>
          <a:xfrm>
            <a:off x="1181100" y="2143125"/>
            <a:ext cx="4762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หน่วยงาน ปี เดือน และ KPI ตรงกับรอบรายงาน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F025CC-0DC5-4671-A634-381C63783FB9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590550" cy="5905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5B8420-523C-49F9-9FED-0E1F5AF1322D}"/>
              </a:ext>
            </a:extLst>
          </p:cNvPr>
          <p:cNvSpPr>
            <a:spLocks noGrp="1"/>
          </p:cNvSpPr>
          <p:nvPr/>
        </p:nvSpPr>
        <p:spPr>
          <a:xfrm>
            <a:off x="6972300" y="161925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875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ข้อมูลครบ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3E533E-3CA4-40D4-9DFF-D8560D5676DB}"/>
              </a:ext>
            </a:extLst>
          </p:cNvPr>
          <p:cNvSpPr>
            <a:spLocks noGrp="1"/>
          </p:cNvSpPr>
          <p:nvPr/>
        </p:nvSpPr>
        <p:spPr>
          <a:xfrm>
            <a:off x="6972300" y="2143125"/>
            <a:ext cx="4762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Actual Value หลักฐาน และหมายเหตุครบถ้วน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8A79BB-534D-4EFB-9EA8-76A1DA922C29}"/>
              </a:ext>
            </a:extLst>
          </p:cNvPr>
          <p:cNvSpPr>
            <a:spLocks noGrp="1"/>
          </p:cNvSpPr>
          <p:nvPr/>
        </p:nvSpPr>
        <p:spPr>
          <a:xfrm>
            <a:off x="400050" y="3905250"/>
            <a:ext cx="590550" cy="5905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103DB2-C455-4D92-BA20-8B80112DC835}"/>
              </a:ext>
            </a:extLst>
          </p:cNvPr>
          <p:cNvSpPr>
            <a:spLocks noGrp="1"/>
          </p:cNvSpPr>
          <p:nvPr/>
        </p:nvSpPr>
        <p:spPr>
          <a:xfrm>
            <a:off x="1181100" y="390525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875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ผลสมเหตุผล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4580BC-8E28-416A-B158-AF91BC767B86}"/>
              </a:ext>
            </a:extLst>
          </p:cNvPr>
          <p:cNvSpPr>
            <a:spLocks noGrp="1"/>
          </p:cNvSpPr>
          <p:nvPr/>
        </p:nvSpPr>
        <p:spPr>
          <a:xfrm>
            <a:off x="1181100" y="4429125"/>
            <a:ext cx="4762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ตรวจสถานะ ผ่าน/เฝ้าระวัง/วิกฤต และค่าผิดปกติ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9669AC-9FDA-4387-B071-19C217E71A03}"/>
              </a:ext>
            </a:extLst>
          </p:cNvPr>
          <p:cNvSpPr>
            <a:spLocks noGrp="1"/>
          </p:cNvSpPr>
          <p:nvPr/>
        </p:nvSpPr>
        <p:spPr>
          <a:xfrm>
            <a:off x="6191250" y="3905250"/>
            <a:ext cx="590550" cy="590550"/>
          </a:xfrm>
          <a:prstGeom prst="rect">
            <a:avLst/>
          </a:prstGeom>
          <a:solidFill>
            <a:srgbClr val="087B59"/>
          </a:solidFill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4CDE0B-6AB0-4FD6-A3AE-7D29338837A9}"/>
              </a:ext>
            </a:extLst>
          </p:cNvPr>
          <p:cNvSpPr>
            <a:spLocks noGrp="1"/>
          </p:cNvSpPr>
          <p:nvPr/>
        </p:nvSpPr>
        <p:spPr>
          <a:xfrm>
            <a:off x="6972300" y="390525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01820"/>
                </a:solidFill>
                <a:latin typeface="Tahoma"/>
                <a:ea typeface="Tahoma"/>
                <a:cs typeface="Tahoma"/>
              </a:defRPr>
            </a:pPr>
            <a:r>
              <a:rPr sz="1875" b="1">
                <a:solidFill>
                  <a:srgbClr val="101820"/>
                </a:solidFill>
                <a:latin typeface="Tahoma"/>
                <a:ea typeface="Tahoma"/>
                <a:cs typeface="Tahoma"/>
              </a:rPr>
              <a:t>ส่งออกและติดตาม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CECBA4-4B02-4F66-8020-B83A23902E01}"/>
              </a:ext>
            </a:extLst>
          </p:cNvPr>
          <p:cNvSpPr>
            <a:spLocks noGrp="1"/>
          </p:cNvSpPr>
          <p:nvPr/>
        </p:nvSpPr>
        <p:spPr>
          <a:xfrm>
            <a:off x="6972300" y="4429125"/>
            <a:ext cx="4762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53616D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16D"/>
                </a:solidFill>
                <a:latin typeface="Tahoma"/>
                <a:ea typeface="Tahoma"/>
                <a:cs typeface="Tahoma"/>
              </a:rPr>
              <a:t>จัดเก็บรายงาน แจ้งผู้รับผิดชอบ และติดตามแผนแก้ไข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B32027-8A1D-4C6C-8E07-EDBC98DF5496}"/>
              </a:ext>
            </a:extLst>
          </p:cNvPr>
          <p:cNvSpPr>
            <a:spLocks noGrp="1"/>
          </p:cNvSpPr>
          <p:nvPr/>
        </p:nvSpPr>
        <p:spPr>
          <a:xfrm>
            <a:off x="400050" y="6019800"/>
            <a:ext cx="11391900" cy="19050"/>
          </a:xfrm>
          <a:prstGeom prst="rect">
            <a:avLst/>
          </a:prstGeom>
          <a:solidFill>
            <a:srgbClr val="2AAD5B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1319B7-8F35-47F1-8ED8-13BC8C6D2B55}"/>
              </a:ext>
            </a:extLst>
          </p:cNvPr>
          <p:cNvSpPr>
            <a:spLocks noGrp="1"/>
          </p:cNvSpPr>
          <p:nvPr/>
        </p:nvSpPr>
        <p:spPr>
          <a:xfrm>
            <a:off x="400050" y="61722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1">
                <a:solidFill>
                  <a:srgbClr val="087B59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087B59"/>
                </a:solidFill>
                <a:latin typeface="Tahoma"/>
                <a:ea typeface="Tahoma"/>
                <a:cs typeface="Tahoma"/>
              </a:rPr>
              <a:t>เมื่อข้อมูลถูกต้องครบวงจร Dashboard และรายงานจะสะท้อนสถานะล่าสุดได้ทันที</a:t>
            </a:r>
          </a:p>
        </p:txBody>
      </p:sp>
    </p:spTree>
    <p:extLst>
      <p:ext uri="{BB962C8B-B14F-4D97-AF65-F5344CB8AC3E}">
        <p14:creationId xmlns:p14="http://schemas.microsoft.com/office/powerpoint/2010/main" val="158645565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1262</Words>
  <Application>Microsoft Office PowerPoint</Application>
  <DocSecurity>0</DocSecurity>
  <PresentationFormat>Widescreen</PresentationFormat>
  <Paragraphs>214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Tahoma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Nikom sunsopa</cp:lastModifiedBy>
  <cp:revision>3</cp:revision>
  <dcterms:created xsi:type="dcterms:W3CDTF">2026-08-06T06:49:30Z</dcterms:created>
  <dcterms:modified xsi:type="dcterms:W3CDTF">2026-08-06T07:13:05Z</dcterms:modified>
</cp:coreProperties>
</file>